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0440988" cy="7200900"/>
  <p:notesSz cx="6735763" cy="9866313"/>
  <p:defaultTextStyle>
    <a:defPPr>
      <a:defRPr lang="ja-JP"/>
    </a:defPPr>
    <a:lvl1pPr marL="0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2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500" autoAdjust="0"/>
    <p:restoredTop sz="94660"/>
  </p:normalViewPr>
  <p:slideViewPr>
    <p:cSldViewPr>
      <p:cViewPr varScale="1">
        <p:scale>
          <a:sx n="110" d="100"/>
          <a:sy n="110" d="100"/>
        </p:scale>
        <p:origin x="1902" y="96"/>
      </p:cViewPr>
      <p:guideLst>
        <p:guide orient="horz" pos="2268"/>
        <p:guide pos="32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8" y="2236947"/>
            <a:ext cx="8874840" cy="154352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6149" y="4080511"/>
            <a:ext cx="730869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BBB68-BCF0-4A23-BF39-1C73CF1A1844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28C-F87C-4FA5-8E9E-6F6F54CE4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15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BBB68-BCF0-4A23-BF39-1C73CF1A1844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28C-F87C-4FA5-8E9E-6F6F54CE4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93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69720" y="288371"/>
            <a:ext cx="2349223" cy="61441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22049" y="288371"/>
            <a:ext cx="6873651" cy="61441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BBB68-BCF0-4A23-BF39-1C73CF1A1844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28C-F87C-4FA5-8E9E-6F6F54CE4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17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BBB68-BCF0-4A23-BF39-1C73CF1A1844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28C-F87C-4FA5-8E9E-6F6F54CE4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65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4770" y="4627247"/>
            <a:ext cx="8874840" cy="143017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24770" y="3052051"/>
            <a:ext cx="8874840" cy="1575197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BBB68-BCF0-4A23-BF39-1C73CF1A1844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28C-F87C-4FA5-8E9E-6F6F54CE4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687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22053" y="1680213"/>
            <a:ext cx="4611436" cy="47522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07506" y="1680213"/>
            <a:ext cx="4611436" cy="47522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BBB68-BCF0-4A23-BF39-1C73CF1A1844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28C-F87C-4FA5-8E9E-6F6F54CE4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423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2" y="1611870"/>
            <a:ext cx="4613250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2052" y="2283619"/>
            <a:ext cx="4613250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03877" y="1611870"/>
            <a:ext cx="4615062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303877" y="2283619"/>
            <a:ext cx="4615062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BBB68-BCF0-4A23-BF39-1C73CF1A1844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28C-F87C-4FA5-8E9E-6F6F54CE4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41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BBB68-BCF0-4A23-BF39-1C73CF1A1844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28C-F87C-4FA5-8E9E-6F6F54CE4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18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BBB68-BCF0-4A23-BF39-1C73CF1A1844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28C-F87C-4FA5-8E9E-6F6F54CE4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151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053" y="286704"/>
            <a:ext cx="3435013" cy="12201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82136" y="286705"/>
            <a:ext cx="5836803" cy="6145769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2053" y="1506855"/>
            <a:ext cx="3435013" cy="4925616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BBB68-BCF0-4A23-BF39-1C73CF1A1844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28C-F87C-4FA5-8E9E-6F6F54CE4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549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46510" y="5040632"/>
            <a:ext cx="6264593" cy="59507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46510" y="643414"/>
            <a:ext cx="6264593" cy="4320540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46510" y="5635707"/>
            <a:ext cx="6264593" cy="845105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BBB68-BCF0-4A23-BF39-1C73CF1A1844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28C-F87C-4FA5-8E9E-6F6F54CE4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689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053" y="288371"/>
            <a:ext cx="9396889" cy="1200150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3" y="1680213"/>
            <a:ext cx="9396889" cy="4752261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51" y="6674168"/>
            <a:ext cx="2436231" cy="383382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BBB68-BCF0-4A23-BF39-1C73CF1A1844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41" y="6674168"/>
            <a:ext cx="3306313" cy="383382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2711" y="6674168"/>
            <a:ext cx="2436231" cy="383382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B728C-F87C-4FA5-8E9E-6F6F54CE4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47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kumimoji="1"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2999" y="288081"/>
            <a:ext cx="9859537" cy="2350211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ja-JP" altLang="en-US" sz="40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メイリオ" panose="020B0604030504040204" pitchFamily="50" charset="-128"/>
              </a:rPr>
              <a:t>サイクルレスキューとは</a:t>
            </a:r>
            <a:endParaRPr lang="en-US" altLang="ja-JP" sz="40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メイリオ" panose="020B0604030504040204" pitchFamily="50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サイクリング中の</a:t>
            </a:r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トラブル</a:t>
            </a:r>
            <a:r>
              <a:rPr lang="ja-JP" altLang="en-US" sz="16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時の応急処置や搬送（有償</a:t>
            </a:r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または</a:t>
            </a:r>
            <a:r>
              <a:rPr lang="ja-JP" altLang="en-US" sz="16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無償）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などに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ご協力いただく施設です。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それぞれの本来業務、専門性、特技などを活かした、可能な範囲での対応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をお願いし、多く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のお店や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施設などのご協力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で運営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しています。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ja-JP" altLang="en-US" sz="1600" dirty="0" smtClean="0">
                <a:latin typeface="+mj-ea"/>
                <a:cs typeface="メイリオ" panose="020B0604030504040204" pitchFamily="50" charset="-128"/>
              </a:rPr>
              <a:t>○</a:t>
            </a:r>
            <a:r>
              <a:rPr lang="ja-JP" altLang="en-US" sz="1600" dirty="0">
                <a:latin typeface="+mj-ea"/>
                <a:cs typeface="メイリオ" panose="020B0604030504040204" pitchFamily="50" charset="-128"/>
              </a:rPr>
              <a:t>自転車専門店でない場合は、「サイクリスト本人（自転車の持ち主）が行う修理等の手助け（お手伝い</a:t>
            </a:r>
            <a:r>
              <a:rPr lang="ja-JP" altLang="en-US" sz="1600" dirty="0" smtClean="0">
                <a:latin typeface="+mj-ea"/>
                <a:cs typeface="メイリオ" panose="020B0604030504040204" pitchFamily="50" charset="-128"/>
              </a:rPr>
              <a:t>・</a:t>
            </a:r>
            <a:r>
              <a:rPr lang="ja-JP" altLang="en-US" sz="1600" dirty="0">
                <a:latin typeface="+mj-ea"/>
                <a:cs typeface="メイリオ" panose="020B0604030504040204" pitchFamily="50" charset="-128"/>
              </a:rPr>
              <a:t>援助）をする」</a:t>
            </a:r>
            <a:endParaRPr lang="en-US" altLang="ja-JP" sz="1600" dirty="0">
              <a:latin typeface="+mj-ea"/>
              <a:cs typeface="メイリオ" panose="020B0604030504040204" pitchFamily="5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ja-JP" altLang="en-US" sz="1600" dirty="0">
                <a:latin typeface="+mj-ea"/>
                <a:cs typeface="メイリオ" panose="020B0604030504040204" pitchFamily="50" charset="-128"/>
              </a:rPr>
              <a:t>　　</a:t>
            </a:r>
            <a:r>
              <a:rPr lang="ja-JP" altLang="en-US" sz="1600" dirty="0" smtClean="0">
                <a:latin typeface="+mj-ea"/>
                <a:cs typeface="メイリオ" panose="020B0604030504040204" pitchFamily="50" charset="-128"/>
              </a:rPr>
              <a:t>こと</a:t>
            </a:r>
            <a:r>
              <a:rPr lang="ja-JP" altLang="en-US" sz="1600" dirty="0">
                <a:latin typeface="+mj-ea"/>
                <a:cs typeface="メイリオ" panose="020B0604030504040204" pitchFamily="50" charset="-128"/>
              </a:rPr>
              <a:t>になります。</a:t>
            </a:r>
            <a:endParaRPr lang="en-US" altLang="ja-JP" sz="1600" dirty="0">
              <a:latin typeface="+mj-ea"/>
              <a:cs typeface="メイリオ" panose="020B0604030504040204" pitchFamily="5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ja-JP" altLang="en-US" sz="1600" dirty="0">
                <a:latin typeface="+mj-ea"/>
                <a:cs typeface="メイリオ" panose="020B0604030504040204" pitchFamily="50" charset="-128"/>
              </a:rPr>
              <a:t>○そのため、レスキュー対応（特に修理）をする際には、「応急処置へのお手伝い」である旨を説明し、了解</a:t>
            </a:r>
            <a:r>
              <a:rPr lang="ja-JP" altLang="en-US" sz="1600" dirty="0" smtClean="0">
                <a:latin typeface="+mj-ea"/>
                <a:cs typeface="メイリオ" panose="020B0604030504040204" pitchFamily="50" charset="-128"/>
              </a:rPr>
              <a:t>を取っていた</a:t>
            </a:r>
            <a:endParaRPr lang="en-US" altLang="ja-JP" sz="1600" dirty="0" smtClean="0">
              <a:latin typeface="+mj-ea"/>
              <a:cs typeface="メイリオ" panose="020B0604030504040204" pitchFamily="5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ja-JP" altLang="en-US" sz="1600" dirty="0">
                <a:latin typeface="+mj-ea"/>
                <a:cs typeface="メイリオ" panose="020B0604030504040204" pitchFamily="50" charset="-128"/>
              </a:rPr>
              <a:t>　　</a:t>
            </a:r>
            <a:r>
              <a:rPr lang="ja-JP" altLang="en-US" sz="1600" dirty="0" smtClean="0">
                <a:latin typeface="+mj-ea"/>
                <a:cs typeface="メイリオ" panose="020B0604030504040204" pitchFamily="50" charset="-128"/>
              </a:rPr>
              <a:t>だくと</a:t>
            </a:r>
            <a:r>
              <a:rPr lang="ja-JP" altLang="en-US" sz="1600" dirty="0">
                <a:latin typeface="+mj-ea"/>
                <a:cs typeface="メイリオ" panose="020B0604030504040204" pitchFamily="50" charset="-128"/>
              </a:rPr>
              <a:t>ともに、サイクリング後、必要に応じて専門店で点検してもらうようにお伝えください。</a:t>
            </a:r>
            <a:endParaRPr lang="en-US" altLang="ja-JP" sz="1600" dirty="0">
              <a:latin typeface="+mj-ea"/>
              <a:cs typeface="メイリオ" panose="020B0604030504040204" pitchFamily="50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ja-JP" sz="17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ja-JP" sz="17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96008" y="5823194"/>
            <a:ext cx="9291520" cy="1305648"/>
          </a:xfrm>
          <a:prstGeom prst="roundRect">
            <a:avLst>
              <a:gd name="adj" fmla="val 11045"/>
            </a:avLst>
          </a:prstGeom>
          <a:solidFill>
            <a:schemeClr val="accent1">
              <a:lumMod val="60000"/>
              <a:lumOff val="40000"/>
            </a:scheme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algn="ctr">
              <a:spcBef>
                <a:spcPct val="0"/>
              </a:spcBef>
            </a:pPr>
            <a:r>
              <a:rPr lang="ja-JP" altLang="en-US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サイクルレスキューに関する　お申込み</a:t>
            </a:r>
            <a:r>
              <a:rPr lang="en-US" altLang="ja-JP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お問い合わせ</a:t>
            </a:r>
            <a:endParaRPr lang="en-US" altLang="ja-JP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anose="020B0604030504040204" pitchFamily="50" charset="-128"/>
            </a:endParaRPr>
          </a:p>
          <a:p>
            <a:pPr algn="ctr">
              <a:spcBef>
                <a:spcPct val="0"/>
              </a:spcBef>
            </a:pPr>
            <a:endParaRPr lang="en-US" altLang="ja-JP" sz="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anose="020B0604030504040204" pitchFamily="50" charset="-128"/>
            </a:endParaRPr>
          </a:p>
          <a:p>
            <a:pPr algn="ctr">
              <a:spcBef>
                <a:spcPct val="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愛媛県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自転車新文化推進課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サイクルツーリズム推進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spcBef>
                <a:spcPct val="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電話 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089-947-5451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直）　　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089-912-2256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jitenshashinbunka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@pref.ehime.lg.jp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spcBef>
                <a:spcPct val="0"/>
              </a:spcBef>
            </a:pPr>
            <a:r>
              <a:rPr lang="ja-JP" altLang="en-US" sz="1400" b="1" dirty="0" smtClean="0">
                <a:solidFill>
                  <a:schemeClr val="tx1"/>
                </a:solidFill>
              </a:rPr>
              <a:t>「新規</a:t>
            </a:r>
            <a:r>
              <a:rPr lang="ja-JP" altLang="en-US" sz="1400" b="1" dirty="0">
                <a:solidFill>
                  <a:schemeClr val="tx1"/>
                </a:solidFill>
              </a:rPr>
              <a:t>サイクルレスキューチェックシート兼登録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申込書」に必要事項をご記入のうえ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pPr algn="ctr">
              <a:spcBef>
                <a:spcPct val="0"/>
              </a:spcBef>
            </a:pPr>
            <a:r>
              <a:rPr lang="ja-JP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愛媛県</a:t>
            </a:r>
            <a:r>
              <a:rPr lang="ja-JP" altLang="en-US" sz="1400" b="1" dirty="0">
                <a:solidFill>
                  <a:schemeClr val="tx1"/>
                </a:solidFill>
                <a:latin typeface="+mj-ea"/>
                <a:ea typeface="+mj-ea"/>
              </a:rPr>
              <a:t>自転車新文化推進課</a:t>
            </a:r>
            <a:r>
              <a:rPr lang="ja-JP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まで</a:t>
            </a:r>
            <a:r>
              <a:rPr lang="ja-JP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ＦＡＸ又は</a:t>
            </a:r>
            <a:r>
              <a:rPr lang="en-US" altLang="ja-JP" sz="1400" b="1" dirty="0" smtClean="0">
                <a:solidFill>
                  <a:schemeClr val="tx1"/>
                </a:solidFill>
                <a:latin typeface="+mj-ea"/>
                <a:ea typeface="+mj-ea"/>
              </a:rPr>
              <a:t>e-mail</a:t>
            </a:r>
            <a:r>
              <a:rPr lang="ja-JP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でお送りください。</a:t>
            </a:r>
            <a:endParaRPr lang="en-US" altLang="ja-JP" sz="14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46255" y="2365313"/>
            <a:ext cx="9849922" cy="3467385"/>
            <a:chOff x="246255" y="2006770"/>
            <a:chExt cx="9849922" cy="3467385"/>
          </a:xfrm>
        </p:grpSpPr>
        <p:grpSp>
          <p:nvGrpSpPr>
            <p:cNvPr id="18" name="グループ化 17"/>
            <p:cNvGrpSpPr/>
            <p:nvPr/>
          </p:nvGrpSpPr>
          <p:grpSpPr>
            <a:xfrm>
              <a:off x="246255" y="2006770"/>
              <a:ext cx="9849922" cy="3467385"/>
              <a:chOff x="246255" y="1947139"/>
              <a:chExt cx="9849922" cy="3467385"/>
            </a:xfrm>
          </p:grpSpPr>
          <p:sp>
            <p:nvSpPr>
              <p:cNvPr id="9" name="角丸四角形 8"/>
              <p:cNvSpPr/>
              <p:nvPr/>
            </p:nvSpPr>
            <p:spPr>
              <a:xfrm>
                <a:off x="7869141" y="1947139"/>
                <a:ext cx="2227036" cy="3457881"/>
              </a:xfrm>
              <a:prstGeom prst="roundRect">
                <a:avLst>
                  <a:gd name="adj" fmla="val 11045"/>
                </a:avLst>
              </a:prstGeom>
              <a:solidFill>
                <a:srgbClr val="FFC000">
                  <a:alpha val="65000"/>
                </a:srgbClr>
              </a:solidFill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3" tIns="50402" rIns="100803" bIns="50402" rtlCol="0" anchor="ctr"/>
              <a:lstStyle/>
              <a:p>
                <a:pPr algn="ctr">
                  <a:spcBef>
                    <a:spcPct val="0"/>
                  </a:spcBef>
                </a:pPr>
                <a:r>
                  <a:rPr lang="ja-JP" altLang="en-US" sz="16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県から</a:t>
                </a:r>
                <a:r>
                  <a:rPr lang="ja-JP" altLang="en-US" sz="16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は</a:t>
                </a:r>
                <a:endParaRPr lang="en-US" altLang="ja-JP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pPr algn="ctr">
                  <a:spcBef>
                    <a:spcPct val="0"/>
                  </a:spcBef>
                </a:pPr>
                <a:r>
                  <a:rPr lang="ja-JP" altLang="en-US" sz="16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次</a:t>
                </a:r>
                <a:r>
                  <a:rPr lang="ja-JP" altLang="en-US" sz="16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の支援</a:t>
                </a:r>
                <a:r>
                  <a:rPr lang="ja-JP" altLang="en-US" sz="16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を</a:t>
                </a:r>
                <a:endParaRPr lang="en-US" altLang="ja-JP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pPr algn="ctr">
                  <a:spcBef>
                    <a:spcPct val="0"/>
                  </a:spcBef>
                </a:pPr>
                <a:r>
                  <a:rPr lang="ja-JP" altLang="en-US" sz="16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行います</a:t>
                </a:r>
                <a:endParaRPr lang="en-US" altLang="ja-JP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pPr>
                  <a:spcBef>
                    <a:spcPct val="0"/>
                  </a:spcBef>
                </a:pP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①シンボルマーク及びピクト</a:t>
                </a:r>
                <a:endParaRPr lang="en-US" altLang="ja-JP" sz="1200" dirty="0" smtClean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spcBef>
                    <a:spcPct val="0"/>
                  </a:spcBef>
                </a:pPr>
                <a:r>
                  <a:rPr lang="ja-JP" altLang="en-US" sz="1200" dirty="0">
                    <a:solidFill>
                      <a:schemeClr val="tx1"/>
                    </a:solidFill>
                    <a:latin typeface="+mn-ea"/>
                  </a:rPr>
                  <a:t>　</a:t>
                </a: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　のステッカーをご提供し</a:t>
                </a:r>
                <a:r>
                  <a:rPr lang="ja-JP" altLang="en-US" sz="1200" dirty="0" err="1" smtClean="0">
                    <a:solidFill>
                      <a:schemeClr val="tx1"/>
                    </a:solidFill>
                    <a:latin typeface="+mn-ea"/>
                  </a:rPr>
                  <a:t>ま</a:t>
                </a:r>
                <a:endParaRPr lang="en-US" altLang="ja-JP" sz="1200" dirty="0" smtClean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spcBef>
                    <a:spcPct val="0"/>
                  </a:spcBef>
                </a:pPr>
                <a:r>
                  <a:rPr lang="ja-JP" altLang="en-US" sz="1200" dirty="0">
                    <a:solidFill>
                      <a:schemeClr val="tx1"/>
                    </a:solidFill>
                    <a:latin typeface="+mn-ea"/>
                  </a:rPr>
                  <a:t>　</a:t>
                </a: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　す。</a:t>
                </a:r>
                <a:endParaRPr lang="en-US" altLang="ja-JP" sz="120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spcBef>
                    <a:spcPct val="0"/>
                  </a:spcBef>
                </a:pP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② 「スポーツサイクル用</a:t>
                </a:r>
                <a:endParaRPr lang="en-US" altLang="ja-JP" sz="1200" dirty="0" smtClean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spcBef>
                    <a:spcPct val="0"/>
                  </a:spcBef>
                </a:pP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 </a:t>
                </a:r>
                <a:r>
                  <a:rPr lang="ja-JP" altLang="en-US" sz="1200" dirty="0">
                    <a:solidFill>
                      <a:schemeClr val="tx1"/>
                    </a:solidFill>
                    <a:latin typeface="+mn-ea"/>
                  </a:rPr>
                  <a:t>　</a:t>
                </a: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　空気入れ」をお貸し</a:t>
                </a:r>
                <a:endParaRPr lang="en-US" altLang="ja-JP" sz="1200" dirty="0" smtClean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spcBef>
                    <a:spcPct val="0"/>
                  </a:spcBef>
                </a:pP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 </a:t>
                </a:r>
                <a:r>
                  <a:rPr lang="ja-JP" altLang="en-US" sz="1200" dirty="0">
                    <a:solidFill>
                      <a:schemeClr val="tx1"/>
                    </a:solidFill>
                    <a:latin typeface="+mn-ea"/>
                  </a:rPr>
                  <a:t>　</a:t>
                </a: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　します。</a:t>
                </a:r>
                <a:endParaRPr lang="ja-JP" altLang="en-US" sz="120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spcBef>
                    <a:spcPct val="0"/>
                  </a:spcBef>
                </a:pP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③ 「自転車用工具セット」</a:t>
                </a:r>
                <a:endParaRPr lang="en-US" altLang="ja-JP" sz="1200" dirty="0" smtClean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spcBef>
                    <a:spcPct val="0"/>
                  </a:spcBef>
                </a:pP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 </a:t>
                </a:r>
                <a:r>
                  <a:rPr lang="ja-JP" altLang="en-US" sz="1200" dirty="0">
                    <a:solidFill>
                      <a:schemeClr val="tx1"/>
                    </a:solidFill>
                    <a:latin typeface="+mn-ea"/>
                  </a:rPr>
                  <a:t>　</a:t>
                </a: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　をお貸しします。</a:t>
                </a:r>
                <a:endParaRPr lang="en-US" altLang="ja-JP" sz="1200" dirty="0" smtClean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spcBef>
                    <a:spcPct val="0"/>
                  </a:spcBef>
                </a:pP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④ 空気入れの使い方や</a:t>
                </a:r>
                <a:endParaRPr lang="en-US" altLang="ja-JP" sz="1200" dirty="0" smtClean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spcBef>
                    <a:spcPct val="0"/>
                  </a:spcBef>
                </a:pP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 </a:t>
                </a:r>
                <a:r>
                  <a:rPr lang="ja-JP" altLang="en-US" sz="1200" dirty="0">
                    <a:solidFill>
                      <a:schemeClr val="tx1"/>
                    </a:solidFill>
                    <a:latin typeface="+mn-ea"/>
                  </a:rPr>
                  <a:t>　</a:t>
                </a: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　工具セットの内容に</a:t>
                </a:r>
                <a:endParaRPr lang="en-US" altLang="ja-JP" sz="1200" dirty="0" smtClean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spcBef>
                    <a:spcPct val="0"/>
                  </a:spcBef>
                </a:pP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 </a:t>
                </a:r>
                <a:r>
                  <a:rPr lang="ja-JP" altLang="en-US" sz="1200" dirty="0">
                    <a:solidFill>
                      <a:schemeClr val="tx1"/>
                    </a:solidFill>
                    <a:latin typeface="+mn-ea"/>
                  </a:rPr>
                  <a:t>　</a:t>
                </a: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　ついてまとめたマニュ</a:t>
                </a:r>
                <a:endParaRPr lang="en-US" altLang="ja-JP" sz="1200" dirty="0" smtClean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spcBef>
                    <a:spcPct val="0"/>
                  </a:spcBef>
                </a:pP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 </a:t>
                </a:r>
                <a:r>
                  <a:rPr lang="ja-JP" altLang="en-US" sz="1200" dirty="0">
                    <a:solidFill>
                      <a:schemeClr val="tx1"/>
                    </a:solidFill>
                    <a:latin typeface="+mn-ea"/>
                  </a:rPr>
                  <a:t>　</a:t>
                </a:r>
                <a:r>
                  <a:rPr lang="ja-JP" altLang="en-US" sz="1200" dirty="0" smtClean="0">
                    <a:solidFill>
                      <a:schemeClr val="tx1"/>
                    </a:solidFill>
                    <a:latin typeface="+mn-ea"/>
                  </a:rPr>
                  <a:t>　アルをご提供します。</a:t>
                </a:r>
                <a:endParaRPr lang="en-US" altLang="ja-JP" sz="12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8" name="角丸四角形 7"/>
              <p:cNvSpPr/>
              <p:nvPr/>
            </p:nvSpPr>
            <p:spPr>
              <a:xfrm>
                <a:off x="246255" y="2028651"/>
                <a:ext cx="7566527" cy="3385873"/>
              </a:xfrm>
              <a:prstGeom prst="roundRect">
                <a:avLst>
                  <a:gd name="adj" fmla="val 9005"/>
                </a:avLst>
              </a:prstGeom>
              <a:solidFill>
                <a:schemeClr val="accent5">
                  <a:lumMod val="40000"/>
                  <a:lumOff val="60000"/>
                </a:schemeClr>
              </a:solidFill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3" tIns="50402" rIns="100803" bIns="50402" rtlCol="0" anchor="ctr"/>
              <a:lstStyle/>
              <a:p>
                <a:pPr>
                  <a:spcBef>
                    <a:spcPct val="0"/>
                  </a:spcBef>
                </a:pPr>
                <a:r>
                  <a:rPr lang="ja-JP" altLang="en-US" sz="16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　</a:t>
                </a:r>
                <a:r>
                  <a:rPr lang="ja-JP" altLang="en-US" sz="24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実際には次のサービスなどを行っています。</a:t>
                </a:r>
                <a:endParaRPr lang="en-US" altLang="ja-JP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  <a:p>
                <a:pPr>
                  <a:spcBef>
                    <a:spcPct val="0"/>
                  </a:spcBef>
                </a:pPr>
                <a:endParaRPr lang="en-US" altLang="ja-JP" sz="900" b="1" dirty="0" smtClean="0">
                  <a:solidFill>
                    <a:schemeClr val="tx1"/>
                  </a:solidFill>
                  <a:latin typeface="+mj-ea"/>
                  <a:ea typeface="+mj-ea"/>
                </a:endParaRPr>
              </a:p>
              <a:p>
                <a:pPr>
                  <a:spcBef>
                    <a:spcPct val="0"/>
                  </a:spcBef>
                </a:pPr>
                <a:endParaRPr lang="en-US" altLang="ja-JP" sz="1600" b="1" dirty="0" smtClean="0">
                  <a:solidFill>
                    <a:schemeClr val="tx1"/>
                  </a:solidFill>
                  <a:latin typeface="+mj-ea"/>
                  <a:ea typeface="+mj-ea"/>
                </a:endParaRPr>
              </a:p>
              <a:p>
                <a:pPr>
                  <a:spcBef>
                    <a:spcPct val="0"/>
                  </a:spcBef>
                </a:pPr>
                <a:endParaRPr lang="en-US" altLang="ja-JP" sz="1600" b="1" dirty="0" smtClean="0">
                  <a:solidFill>
                    <a:schemeClr val="tx1"/>
                  </a:solidFill>
                  <a:latin typeface="+mj-ea"/>
                  <a:ea typeface="+mj-ea"/>
                </a:endParaRPr>
              </a:p>
              <a:p>
                <a:pPr>
                  <a:spcBef>
                    <a:spcPct val="0"/>
                  </a:spcBef>
                </a:pPr>
                <a:endParaRPr lang="en-US" altLang="ja-JP" sz="1600" b="1" dirty="0">
                  <a:solidFill>
                    <a:schemeClr val="tx1"/>
                  </a:solidFill>
                  <a:latin typeface="+mj-ea"/>
                  <a:ea typeface="+mj-ea"/>
                </a:endParaRPr>
              </a:p>
              <a:p>
                <a:pPr>
                  <a:spcBef>
                    <a:spcPct val="0"/>
                  </a:spcBef>
                </a:pPr>
                <a:endParaRPr lang="en-US" altLang="ja-JP" sz="1600" b="1" dirty="0" smtClean="0">
                  <a:solidFill>
                    <a:schemeClr val="tx1"/>
                  </a:solidFill>
                  <a:latin typeface="+mj-ea"/>
                  <a:ea typeface="+mj-ea"/>
                </a:endParaRPr>
              </a:p>
              <a:p>
                <a:pPr>
                  <a:spcBef>
                    <a:spcPct val="0"/>
                  </a:spcBef>
                </a:pPr>
                <a:endParaRPr lang="en-US" altLang="ja-JP" sz="1600" b="1" dirty="0">
                  <a:solidFill>
                    <a:schemeClr val="tx1"/>
                  </a:solidFill>
                  <a:latin typeface="+mj-ea"/>
                  <a:ea typeface="+mj-ea"/>
                </a:endParaRPr>
              </a:p>
              <a:p>
                <a:pPr>
                  <a:spcBef>
                    <a:spcPct val="0"/>
                  </a:spcBef>
                </a:pPr>
                <a:endParaRPr lang="en-US" altLang="ja-JP" sz="1600" b="1" dirty="0" smtClean="0">
                  <a:solidFill>
                    <a:schemeClr val="tx1"/>
                  </a:solidFill>
                  <a:latin typeface="+mj-ea"/>
                  <a:ea typeface="+mj-ea"/>
                </a:endParaRPr>
              </a:p>
              <a:p>
                <a:pPr>
                  <a:spcBef>
                    <a:spcPct val="0"/>
                  </a:spcBef>
                </a:pPr>
                <a:endParaRPr lang="en-US" altLang="ja-JP" sz="1600" b="1" dirty="0">
                  <a:solidFill>
                    <a:schemeClr val="tx1"/>
                  </a:solidFill>
                  <a:latin typeface="+mj-ea"/>
                  <a:ea typeface="+mj-ea"/>
                </a:endParaRPr>
              </a:p>
              <a:p>
                <a:pPr>
                  <a:spcBef>
                    <a:spcPct val="0"/>
                  </a:spcBef>
                </a:pPr>
                <a:endParaRPr lang="en-US" altLang="ja-JP" sz="1600" b="1" dirty="0" smtClean="0">
                  <a:solidFill>
                    <a:schemeClr val="tx1"/>
                  </a:solidFill>
                  <a:latin typeface="+mj-ea"/>
                  <a:ea typeface="+mj-ea"/>
                </a:endParaRPr>
              </a:p>
              <a:p>
                <a:pPr>
                  <a:spcBef>
                    <a:spcPct val="0"/>
                  </a:spcBef>
                </a:pPr>
                <a:endParaRPr lang="en-US" altLang="ja-JP" sz="1600" b="1" dirty="0">
                  <a:solidFill>
                    <a:schemeClr val="tx1"/>
                  </a:solidFill>
                  <a:latin typeface="+mj-ea"/>
                  <a:ea typeface="+mj-ea"/>
                </a:endParaRPr>
              </a:p>
              <a:p>
                <a:pPr>
                  <a:spcBef>
                    <a:spcPct val="0"/>
                  </a:spcBef>
                </a:pPr>
                <a:endParaRPr lang="en-US" altLang="ja-JP" sz="1600" b="1" dirty="0" smtClean="0">
                  <a:solidFill>
                    <a:schemeClr val="tx1"/>
                  </a:solidFill>
                  <a:latin typeface="+mj-ea"/>
                  <a:ea typeface="+mj-ea"/>
                </a:endParaRPr>
              </a:p>
              <a:p>
                <a:pPr>
                  <a:spcBef>
                    <a:spcPct val="0"/>
                  </a:spcBef>
                </a:pPr>
                <a:endParaRPr lang="en-US" altLang="ja-JP" sz="1600" b="1" dirty="0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13" name="角丸四角形 12"/>
            <p:cNvSpPr/>
            <p:nvPr/>
          </p:nvSpPr>
          <p:spPr>
            <a:xfrm>
              <a:off x="759496" y="3547548"/>
              <a:ext cx="2935138" cy="1668574"/>
            </a:xfrm>
            <a:prstGeom prst="roundRect">
              <a:avLst>
                <a:gd name="adj" fmla="val 11998"/>
              </a:avLst>
            </a:prstGeom>
            <a:solidFill>
              <a:schemeClr val="accent1">
                <a:alpha val="58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【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ご参画</a:t>
              </a:r>
              <a:r>
                <a:rPr lang="ja-JP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いただいて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いる施設などの例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】</a:t>
              </a: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　　　　☆サイクルオアシス</a:t>
              </a:r>
              <a:endParaRPr lang="ja-JP" altLang="en-US" sz="1200" dirty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　　　　☆自転車</a:t>
              </a:r>
              <a:r>
                <a:rPr lang="ja-JP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販売店</a:t>
              </a: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　　　　☆レンタサイクル事</a:t>
              </a:r>
              <a:r>
                <a:rPr lang="ja-JP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業者</a:t>
              </a: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　　　　☆自動車</a:t>
              </a:r>
              <a:r>
                <a:rPr lang="ja-JP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整備工場</a:t>
              </a: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　　　　☆ガソリンスタンド</a:t>
              </a:r>
              <a:endParaRPr lang="ja-JP" altLang="en-US" sz="1200" dirty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　　　　☆道</a:t>
              </a:r>
              <a:r>
                <a:rPr lang="ja-JP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の駅</a:t>
              </a: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　　　　☆コンビニエンスストア</a:t>
              </a:r>
              <a:endParaRPr lang="ja-JP" altLang="en-US" sz="12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596008" y="2593082"/>
              <a:ext cx="3528392" cy="1080120"/>
            </a:xfrm>
            <a:prstGeom prst="roundRect">
              <a:avLst>
                <a:gd name="adj" fmla="val 12258"/>
              </a:avLst>
            </a:prstGeom>
            <a:solidFill>
              <a:schemeClr val="accent1">
                <a:alpha val="51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ct val="0"/>
                </a:spcBef>
              </a:pPr>
              <a:r>
                <a:rPr lang="en-US" altLang="ja-JP" sz="1600" b="1" dirty="0">
                  <a:solidFill>
                    <a:schemeClr val="tx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[</a:t>
              </a:r>
              <a:r>
                <a:rPr lang="ja-JP" altLang="en-US" sz="1600" b="1" dirty="0">
                  <a:solidFill>
                    <a:schemeClr val="tx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立寄型</a:t>
              </a:r>
              <a:r>
                <a:rPr lang="en-US" altLang="ja-JP" sz="1600" b="1" dirty="0">
                  <a:solidFill>
                    <a:schemeClr val="tx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]</a:t>
              </a:r>
            </a:p>
            <a:p>
              <a:pPr>
                <a:spcBef>
                  <a:spcPct val="0"/>
                </a:spcBef>
              </a:pPr>
              <a:r>
                <a:rPr lang="ja-JP" altLang="en-US" sz="1600" b="1" dirty="0">
                  <a:solidFill>
                    <a:schemeClr val="tx1"/>
                  </a:solidFill>
                  <a:latin typeface="+mj-ea"/>
                </a:rPr>
                <a:t>　○修理道具の販売　（チューブなど）</a:t>
              </a:r>
            </a:p>
            <a:p>
              <a:pPr>
                <a:spcBef>
                  <a:spcPct val="0"/>
                </a:spcBef>
              </a:pPr>
              <a:r>
                <a:rPr lang="ja-JP" altLang="en-US" sz="1600" b="1" dirty="0">
                  <a:solidFill>
                    <a:schemeClr val="tx1"/>
                  </a:solidFill>
                  <a:latin typeface="+mj-ea"/>
                </a:rPr>
                <a:t>　○簡易な修理　（パンクなど）</a:t>
              </a:r>
              <a:endParaRPr lang="en-US" altLang="ja-JP" sz="1600" b="1" dirty="0">
                <a:solidFill>
                  <a:schemeClr val="tx1"/>
                </a:solidFill>
                <a:latin typeface="+mj-ea"/>
              </a:endParaRP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4290634" y="2580223"/>
              <a:ext cx="3240360" cy="1740029"/>
            </a:xfrm>
            <a:prstGeom prst="roundRect">
              <a:avLst>
                <a:gd name="adj" fmla="val 11848"/>
              </a:avLst>
            </a:prstGeom>
            <a:solidFill>
              <a:schemeClr val="accent1">
                <a:alpha val="60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ct val="0"/>
                </a:spcBef>
              </a:pPr>
              <a:r>
                <a:rPr lang="en-US" altLang="ja-JP" sz="1600" b="1" dirty="0">
                  <a:solidFill>
                    <a:schemeClr val="tx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[</a:t>
              </a:r>
              <a:r>
                <a:rPr lang="ja-JP" altLang="en-US" sz="1600" b="1" dirty="0">
                  <a:solidFill>
                    <a:schemeClr val="tx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出張型</a:t>
              </a:r>
              <a:r>
                <a:rPr lang="en-US" altLang="ja-JP" sz="1600" b="1" dirty="0">
                  <a:solidFill>
                    <a:schemeClr val="tx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]</a:t>
              </a:r>
            </a:p>
            <a:p>
              <a:pPr>
                <a:spcBef>
                  <a:spcPct val="0"/>
                </a:spcBef>
              </a:pPr>
              <a:r>
                <a:rPr lang="ja-JP" altLang="en-US" sz="1600" b="1" dirty="0">
                  <a:solidFill>
                    <a:schemeClr val="tx1"/>
                  </a:solidFill>
                  <a:latin typeface="+mj-ea"/>
                </a:rPr>
                <a:t>　○出張修理</a:t>
              </a:r>
            </a:p>
            <a:p>
              <a:pPr>
                <a:spcBef>
                  <a:spcPct val="0"/>
                </a:spcBef>
              </a:pPr>
              <a:r>
                <a:rPr lang="ja-JP" altLang="en-US" sz="1600" b="1" dirty="0">
                  <a:solidFill>
                    <a:schemeClr val="tx1"/>
                  </a:solidFill>
                  <a:latin typeface="+mj-ea"/>
                </a:rPr>
                <a:t>　○出張代車貸出</a:t>
              </a:r>
            </a:p>
            <a:p>
              <a:pPr>
                <a:spcBef>
                  <a:spcPct val="0"/>
                </a:spcBef>
              </a:pPr>
              <a:r>
                <a:rPr lang="ja-JP" altLang="en-US" sz="1600" b="1" dirty="0">
                  <a:solidFill>
                    <a:schemeClr val="tx1"/>
                  </a:solidFill>
                  <a:latin typeface="+mj-ea"/>
                </a:rPr>
                <a:t>　○出張送迎・自転車搬送</a:t>
              </a:r>
              <a:endParaRPr lang="en-US" altLang="ja-JP" sz="1100" b="1" dirty="0">
                <a:solidFill>
                  <a:schemeClr val="tx1"/>
                </a:solidFill>
                <a:latin typeface="+mj-ea"/>
              </a:endParaRPr>
            </a:p>
            <a:p>
              <a:pPr>
                <a:spcBef>
                  <a:spcPct val="0"/>
                </a:spcBef>
              </a:pPr>
              <a:r>
                <a:rPr lang="ja-JP" altLang="en-US" sz="1100" b="1" dirty="0">
                  <a:solidFill>
                    <a:schemeClr val="tx1"/>
                  </a:solidFill>
                  <a:latin typeface="+mj-ea"/>
                </a:rPr>
                <a:t>　　　　</a:t>
              </a:r>
              <a:r>
                <a:rPr lang="en-US" altLang="ja-JP" sz="1100" b="1" dirty="0">
                  <a:solidFill>
                    <a:schemeClr val="tx1"/>
                  </a:solidFill>
                  <a:latin typeface="+mj-ea"/>
                </a:rPr>
                <a:t>※</a:t>
              </a:r>
              <a:r>
                <a:rPr lang="ja-JP" altLang="en-US" sz="1100" b="1" dirty="0">
                  <a:solidFill>
                    <a:schemeClr val="tx1"/>
                  </a:solidFill>
                  <a:latin typeface="+mj-ea"/>
                </a:rPr>
                <a:t>出張送迎、自転車搬送を有償で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+mj-ea"/>
                </a:rPr>
                <a:t>行う</a:t>
              </a:r>
              <a:endParaRPr lang="en-US" altLang="ja-JP" sz="1100" b="1" dirty="0" smtClean="0">
                <a:solidFill>
                  <a:schemeClr val="tx1"/>
                </a:solidFill>
                <a:latin typeface="+mj-ea"/>
              </a:endParaRPr>
            </a:p>
            <a:p>
              <a:pPr>
                <a:spcBef>
                  <a:spcPct val="0"/>
                </a:spcBef>
              </a:pPr>
              <a:r>
                <a:rPr lang="ja-JP" altLang="en-US" sz="1100" b="1" dirty="0">
                  <a:solidFill>
                    <a:schemeClr val="tx1"/>
                  </a:solidFill>
                  <a:latin typeface="+mj-ea"/>
                </a:rPr>
                <a:t>　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+mj-ea"/>
                </a:rPr>
                <a:t>　　　　　場合</a:t>
              </a:r>
              <a:r>
                <a:rPr lang="ja-JP" altLang="en-US" sz="1100" b="1" dirty="0">
                  <a:solidFill>
                    <a:schemeClr val="tx1"/>
                  </a:solidFill>
                  <a:latin typeface="+mj-ea"/>
                </a:rPr>
                <a:t>に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+mj-ea"/>
                </a:rPr>
                <a:t>は道路運送法などのルールに</a:t>
              </a:r>
              <a:endParaRPr lang="en-US" altLang="ja-JP" sz="1100" b="1" dirty="0" smtClean="0">
                <a:solidFill>
                  <a:schemeClr val="tx1"/>
                </a:solidFill>
                <a:latin typeface="+mj-ea"/>
              </a:endParaRPr>
            </a:p>
            <a:p>
              <a:pPr>
                <a:spcBef>
                  <a:spcPct val="0"/>
                </a:spcBef>
              </a:pPr>
              <a:r>
                <a:rPr lang="ja-JP" altLang="en-US" sz="1100" b="1" dirty="0">
                  <a:solidFill>
                    <a:schemeClr val="tx1"/>
                  </a:solidFill>
                  <a:latin typeface="+mj-ea"/>
                </a:rPr>
                <a:t>　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+mj-ea"/>
                </a:rPr>
                <a:t>　　　　　基づいて行ってください。</a:t>
              </a:r>
              <a:endParaRPr lang="ja-JP" altLang="en-US" sz="1100" dirty="0">
                <a:solidFill>
                  <a:schemeClr val="tx1"/>
                </a:solidFill>
                <a:latin typeface="+mj-ea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3780334" y="4178011"/>
              <a:ext cx="3422779" cy="1224136"/>
            </a:xfrm>
            <a:prstGeom prst="roundRect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【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ご参画</a:t>
              </a:r>
              <a:r>
                <a:rPr lang="ja-JP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いただいて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いる施設などの例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】</a:t>
              </a: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　　　　☆自転車</a:t>
              </a:r>
              <a:r>
                <a:rPr lang="ja-JP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販売店</a:t>
              </a: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　　　　☆レンタサイクル事</a:t>
              </a:r>
              <a:r>
                <a:rPr lang="ja-JP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業者</a:t>
              </a: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　　　　☆自動車</a:t>
              </a:r>
              <a:r>
                <a:rPr lang="ja-JP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整備工場</a:t>
              </a: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j-ea"/>
                  <a:ea typeface="+mj-ea"/>
                </a:rPr>
                <a:t>　　　　☆タクシー事</a:t>
              </a:r>
              <a:r>
                <a:rPr lang="ja-JP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業者</a:t>
              </a:r>
            </a:p>
          </p:txBody>
        </p:sp>
      </p:grp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753" y="120361"/>
            <a:ext cx="1122819" cy="156708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206" y="134040"/>
            <a:ext cx="774654" cy="76986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161" y="160579"/>
            <a:ext cx="751678" cy="74332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036" y="942303"/>
            <a:ext cx="766824" cy="766824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161" y="942302"/>
            <a:ext cx="751678" cy="756505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770" y="134040"/>
            <a:ext cx="761510" cy="76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632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483</Words>
  <Application>Microsoft Office PowerPoint</Application>
  <PresentationFormat>ユーザー設定</PresentationFormat>
  <Paragraphs>66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HGP創英角ﾎﾟｯﾌﾟ体</vt:lpstr>
      <vt:lpstr>HGS創英角ｺﾞｼｯｸUB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池田周司</dc:creator>
  <cp:lastModifiedBy>User</cp:lastModifiedBy>
  <cp:revision>2</cp:revision>
  <cp:lastPrinted>2021-12-06T01:56:02Z</cp:lastPrinted>
  <dcterms:modified xsi:type="dcterms:W3CDTF">2021-12-06T01:57:42Z</dcterms:modified>
</cp:coreProperties>
</file>